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2" r:id="rId6"/>
    <p:sldId id="284" r:id="rId7"/>
    <p:sldId id="273" r:id="rId8"/>
    <p:sldId id="274" r:id="rId9"/>
    <p:sldId id="277" r:id="rId10"/>
    <p:sldId id="276" r:id="rId11"/>
    <p:sldId id="279" r:id="rId12"/>
    <p:sldId id="278" r:id="rId13"/>
    <p:sldId id="281" r:id="rId14"/>
    <p:sldId id="287" r:id="rId15"/>
    <p:sldId id="280" r:id="rId16"/>
    <p:sldId id="282" r:id="rId17"/>
    <p:sldId id="275" r:id="rId18"/>
    <p:sldId id="283" r:id="rId19"/>
    <p:sldId id="266" r:id="rId20"/>
    <p:sldId id="290" r:id="rId21"/>
    <p:sldId id="267" r:id="rId22"/>
    <p:sldId id="269" r:id="rId23"/>
    <p:sldId id="270" r:id="rId24"/>
    <p:sldId id="285" r:id="rId25"/>
    <p:sldId id="286" r:id="rId26"/>
    <p:sldId id="260" r:id="rId27"/>
    <p:sldId id="262" r:id="rId28"/>
    <p:sldId id="288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444-FB6A-4875-A191-74E1F32188E5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5A39-44B5-4BE9-8ED2-5B8FEAF57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acea.ec.europa.eu/llp/index_en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namathmat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namathmat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DynaMAT</a:t>
            </a:r>
            <a:br>
              <a:rPr lang="is-IS" dirty="0" smtClean="0"/>
            </a:br>
            <a:r>
              <a:rPr lang="is-IS" sz="2800" dirty="0" smtClean="0"/>
              <a:t>Dynamical and creative mathematics using ICT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sz="2400" dirty="0" smtClean="0"/>
              <a:t>Third Nordic GeoGebra Conference</a:t>
            </a:r>
          </a:p>
          <a:p>
            <a:r>
              <a:rPr lang="is-IS" sz="2400" dirty="0" smtClean="0"/>
              <a:t>Tartu, Estonia</a:t>
            </a:r>
          </a:p>
          <a:p>
            <a:r>
              <a:rPr lang="is-IS" sz="2400" dirty="0" smtClean="0"/>
              <a:t>Freyja Hreinsdóttir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2x2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 2x2 matrix can be defined as </a:t>
            </a:r>
            <a:r>
              <a:rPr lang="is-IS" dirty="0" smtClean="0"/>
              <a:t>a </a:t>
            </a:r>
            <a:r>
              <a:rPr lang="is-IS" dirty="0" smtClean="0"/>
              <a:t>list of lists in the input </a:t>
            </a:r>
            <a:r>
              <a:rPr lang="is-IS" dirty="0" smtClean="0"/>
              <a:t>field. Also possible to do this in the spreadsheet</a:t>
            </a:r>
            <a:endParaRPr lang="is-IS" dirty="0" smtClean="0"/>
          </a:p>
          <a:p>
            <a:r>
              <a:rPr lang="is-IS" dirty="0" smtClean="0"/>
              <a:t>If we define sliders a, b, c, d and then the matrix                    then we can easily change the matrix and study the effects of that. </a:t>
            </a:r>
            <a:endParaRPr lang="is-IS" dirty="0" smtClean="0"/>
          </a:p>
          <a:p>
            <a:r>
              <a:rPr lang="is-IS" dirty="0" smtClean="0"/>
              <a:t>The command </a:t>
            </a:r>
            <a:r>
              <a:rPr lang="is-IS" i="1" dirty="0" smtClean="0"/>
              <a:t>ApplyMatrix[matrix, object] </a:t>
            </a:r>
            <a:r>
              <a:rPr lang="is-IS" dirty="0" smtClean="0"/>
              <a:t>is very useful in this context</a:t>
            </a:r>
            <a:endParaRPr lang="en-US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19" y="3645024"/>
            <a:ext cx="1602179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Demonstrate additivity and homogeneity of linear maps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317"/>
          <a:stretch>
            <a:fillRect/>
          </a:stretch>
        </p:blipFill>
        <p:spPr bwMode="auto">
          <a:xfrm>
            <a:off x="787869" y="1600200"/>
            <a:ext cx="7600555" cy="4061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7539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s-IS" dirty="0" smtClean="0"/>
          </a:p>
          <a:p>
            <a:endParaRPr lang="is-IS" dirty="0" smtClean="0"/>
          </a:p>
          <a:p>
            <a:r>
              <a:rPr lang="is-IS" sz="2400" dirty="0" smtClean="0"/>
              <a:t>Also very easy to demonstrate that a linear transformation </a:t>
            </a:r>
          </a:p>
          <a:p>
            <a:r>
              <a:rPr lang="is-IS" sz="2400" dirty="0" smtClean="0"/>
              <a:t>maps lines to lines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Image of the unit square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317"/>
          <a:stretch>
            <a:fillRect/>
          </a:stretch>
        </p:blipFill>
        <p:spPr bwMode="auto">
          <a:xfrm>
            <a:off x="787869" y="1600200"/>
            <a:ext cx="756826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The area of the image of the unit square - determinants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556"/>
          <a:stretch>
            <a:fillRect/>
          </a:stretch>
        </p:blipFill>
        <p:spPr bwMode="auto">
          <a:xfrm>
            <a:off x="778393" y="1600200"/>
            <a:ext cx="7587214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470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The inverse of a 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3357"/>
          <a:stretch>
            <a:fillRect/>
          </a:stretch>
        </p:blipFill>
        <p:spPr bwMode="auto">
          <a:xfrm>
            <a:off x="825458" y="1600200"/>
            <a:ext cx="749308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Another way to sudy the effects of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is-IS" dirty="0" smtClean="0"/>
              <a:t>Given a point (x, y) in Graphics view 1 we can define a new point in Graphics view 2 by applying a linear map to the point.</a:t>
            </a:r>
          </a:p>
          <a:p>
            <a:pPr marL="514350" indent="-514350"/>
            <a:endParaRPr lang="is-IS" dirty="0" smtClean="0"/>
          </a:p>
          <a:p>
            <a:pPr marL="514350" indent="-514350"/>
            <a:endParaRPr lang="is-IS" dirty="0" smtClean="0"/>
          </a:p>
          <a:p>
            <a:pPr marL="514350" indent="-514350"/>
            <a:r>
              <a:rPr lang="is-IS" dirty="0" smtClean="0"/>
              <a:t>We can then put the trace on the point in Graphics view 2 and move (x,y) around in Grephics view 1</a:t>
            </a:r>
          </a:p>
          <a:p>
            <a:pPr marL="514350" indent="-514350"/>
            <a:r>
              <a:rPr lang="is-IS" dirty="0" smtClean="0"/>
              <a:t>This is particularly interesting to see when we define the first point as a point on an object e.g. </a:t>
            </a:r>
            <a:r>
              <a:rPr lang="is-IS" dirty="0" smtClean="0"/>
              <a:t>a</a:t>
            </a:r>
            <a:r>
              <a:rPr lang="is-IS" dirty="0" smtClean="0"/>
              <a:t> line or a circle.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5" y="2708920"/>
            <a:ext cx="2539229" cy="36004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140968"/>
            <a:ext cx="2482381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Nonlinear map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4317"/>
          <a:stretch>
            <a:fillRect/>
          </a:stretch>
        </p:blipFill>
        <p:spPr bwMode="auto">
          <a:xfrm>
            <a:off x="787869" y="1196752"/>
            <a:ext cx="6520435" cy="3157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28902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method above can be used for </a:t>
            </a:r>
            <a:r>
              <a:rPr lang="en-US" i="1" dirty="0" smtClean="0"/>
              <a:t>any</a:t>
            </a:r>
            <a:r>
              <a:rPr lang="en-US" dirty="0" smtClean="0"/>
              <a:t> transformation, even non-linear ones. </a:t>
            </a:r>
            <a:r>
              <a:rPr lang="en-US" dirty="0" smtClean="0"/>
              <a:t> Say we want to study the map</a:t>
            </a:r>
          </a:p>
          <a:p>
            <a:endParaRPr lang="en-US" dirty="0" smtClean="0"/>
          </a:p>
          <a:p>
            <a:r>
              <a:rPr lang="is-IS" dirty="0" smtClean="0"/>
              <a:t>We define a point E on a line and then the point G =                                              in Graphic view 2. We then put the tr</a:t>
            </a:r>
            <a:r>
              <a:rPr lang="en-US" dirty="0" smtClean="0"/>
              <a:t>ace </a:t>
            </a:r>
            <a:r>
              <a:rPr lang="en-US" dirty="0" smtClean="0"/>
              <a:t>on </a:t>
            </a:r>
            <a:r>
              <a:rPr lang="en-US" i="1" dirty="0" smtClean="0"/>
              <a:t>G </a:t>
            </a:r>
            <a:r>
              <a:rPr lang="en-US" dirty="0" smtClean="0"/>
              <a:t>and move the point </a:t>
            </a:r>
            <a:r>
              <a:rPr lang="en-US" i="1" dirty="0" smtClean="0"/>
              <a:t>E</a:t>
            </a:r>
            <a:r>
              <a:rPr lang="en-US" dirty="0" smtClean="0"/>
              <a:t> along the line </a:t>
            </a:r>
            <a:r>
              <a:rPr lang="en-US" dirty="0" smtClean="0"/>
              <a:t>and watch the image trace out a curve in </a:t>
            </a:r>
            <a:r>
              <a:rPr lang="en-US" i="1" dirty="0" smtClean="0"/>
              <a:t>Graphics </a:t>
            </a:r>
            <a:r>
              <a:rPr lang="en-US" i="1" dirty="0" smtClean="0"/>
              <a:t>2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725144"/>
            <a:ext cx="2236038" cy="36004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00"/>
          <a:stretch>
            <a:fillRect/>
          </a:stretch>
        </p:blipFill>
        <p:spPr bwMode="auto">
          <a:xfrm>
            <a:off x="5148065" y="5121820"/>
            <a:ext cx="2304256" cy="323404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Maps from the complex numbers to the 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We can use a similar method to study maps from C to C, e.g. </a:t>
            </a:r>
          </a:p>
          <a:p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060848"/>
            <a:ext cx="1368152" cy="623462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/>
          <a:srcRect l="1766" t="1918" r="6888" b="6235"/>
          <a:stretch>
            <a:fillRect/>
          </a:stretch>
        </p:blipFill>
        <p:spPr bwMode="auto">
          <a:xfrm>
            <a:off x="755576" y="2861387"/>
            <a:ext cx="5260316" cy="3303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6" y="2939460"/>
            <a:ext cx="269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Image of a line</a:t>
            </a:r>
            <a:r>
              <a:rPr lang="en-US" sz="2400" dirty="0" smtClean="0"/>
              <a:t>, circle and the boundary of a square</a:t>
            </a:r>
            <a:endParaRPr lang="is-I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Eggs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r="8797"/>
          <a:stretch>
            <a:fillRect/>
          </a:stretch>
        </p:blipFill>
        <p:spPr bwMode="auto">
          <a:xfrm>
            <a:off x="827585" y="1484784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4285" r="15306"/>
          <a:stretch>
            <a:fillRect/>
          </a:stretch>
        </p:blipFill>
        <p:spPr bwMode="auto">
          <a:xfrm>
            <a:off x="3275856" y="1412776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3501008"/>
            <a:ext cx="10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Moss egg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429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Four-point egg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3356992"/>
            <a:ext cx="151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Five-point egg</a:t>
            </a:r>
            <a:endParaRPr lang="en-US" dirty="0"/>
          </a:p>
        </p:txBody>
      </p:sp>
      <p:pic>
        <p:nvPicPr>
          <p:cNvPr id="11" name="Picture 10" descr="Various_egg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1724025" cy="123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5951021"/>
            <a:ext cx="6939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Source for Euclidean Eggs:</a:t>
            </a:r>
          </a:p>
          <a:p>
            <a:r>
              <a:rPr lang="de-DE" dirty="0" smtClean="0"/>
              <a:t>Dixon, R. </a:t>
            </a:r>
            <a:r>
              <a:rPr lang="de-DE" i="1" dirty="0" smtClean="0"/>
              <a:t>Mathographics</a:t>
            </a:r>
            <a:r>
              <a:rPr lang="de-DE" dirty="0" smtClean="0"/>
              <a:t>. Basic Blackwell Limited, Oxford, England, 1987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DynaMat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Comenius project – Lifelong Learning Program</a:t>
            </a:r>
          </a:p>
          <a:p>
            <a:r>
              <a:rPr lang="is-IS" dirty="0" smtClean="0">
                <a:hlinkClick r:id="rId2"/>
              </a:rPr>
              <a:t>http://eacea.ec.europa.eu/llp/index_en.php</a:t>
            </a:r>
            <a:r>
              <a:rPr lang="is-IS" dirty="0" smtClean="0"/>
              <a:t> </a:t>
            </a:r>
          </a:p>
          <a:p>
            <a:r>
              <a:rPr lang="is-IS" dirty="0" smtClean="0"/>
              <a:t>3 years Dec. 2010 – Nov. 2013 </a:t>
            </a:r>
          </a:p>
          <a:p>
            <a:r>
              <a:rPr lang="is-IS" dirty="0" smtClean="0"/>
              <a:t>Project of 6 partners:</a:t>
            </a:r>
          </a:p>
          <a:p>
            <a:pPr lvl="1"/>
            <a:r>
              <a:rPr lang="is-IS" dirty="0" smtClean="0"/>
              <a:t>Pisa, Italy – Vladimir Georgiev</a:t>
            </a:r>
          </a:p>
          <a:p>
            <a:pPr lvl="1"/>
            <a:r>
              <a:rPr lang="is-IS" dirty="0" smtClean="0"/>
              <a:t>Sofia, Bulgaria – Oleg Mushkarov + team</a:t>
            </a:r>
          </a:p>
          <a:p>
            <a:pPr lvl="1"/>
            <a:r>
              <a:rPr lang="is-IS" dirty="0" smtClean="0"/>
              <a:t>Nitra, Slovakia – Sona Ceretkova + team</a:t>
            </a:r>
          </a:p>
          <a:p>
            <a:pPr lvl="1"/>
            <a:r>
              <a:rPr lang="is-IS" dirty="0" smtClean="0"/>
              <a:t>Vienna, Austria – Andreas Ulovec</a:t>
            </a:r>
          </a:p>
          <a:p>
            <a:pPr lvl="1"/>
            <a:r>
              <a:rPr lang="is-IS" dirty="0" smtClean="0"/>
              <a:t>Århus, Denmark – John Andersen</a:t>
            </a:r>
          </a:p>
          <a:p>
            <a:pPr lvl="1"/>
            <a:r>
              <a:rPr lang="is-IS" dirty="0" smtClean="0"/>
              <a:t>Reykjavík, Iceland – Freyja Hreinsdóttir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 </a:t>
            </a:r>
            <a:r>
              <a:rPr lang="is-IS" dirty="0" smtClean="0"/>
              <a:t>Euclidean </a:t>
            </a:r>
            <a:r>
              <a:rPr lang="is-I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39"/>
          </a:xfrm>
        </p:spPr>
        <p:txBody>
          <a:bodyPr/>
          <a:lstStyle/>
          <a:p>
            <a:r>
              <a:rPr lang="is-IS" dirty="0" smtClean="0"/>
              <a:t>Exercise with arcs and circles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62646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5795972"/>
            <a:ext cx="704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s-IS" sz="3200" dirty="0" smtClean="0"/>
              <a:t>When is the meeting of the arc smooth?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Moss egg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074" y="1600201"/>
            <a:ext cx="5146182" cy="39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6093296"/>
            <a:ext cx="264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 Moss </a:t>
            </a:r>
            <a:r>
              <a:rPr lang="is-IS" dirty="0" smtClean="0"/>
              <a:t>egg</a:t>
            </a:r>
            <a:r>
              <a:rPr lang="is-IS" dirty="0" smtClean="0"/>
              <a:t> </a:t>
            </a:r>
            <a:r>
              <a:rPr lang="is-IS" dirty="0" smtClean="0"/>
              <a:t>– GeoGebra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Four-point egg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259" y="1600200"/>
            <a:ext cx="50854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Four-point egg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259" y="1600200"/>
            <a:ext cx="50854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Other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GPS – work from Austria, Denmark and Slovakia</a:t>
            </a:r>
          </a:p>
          <a:p>
            <a:r>
              <a:rPr lang="is-IS" dirty="0" smtClean="0"/>
              <a:t>Art – work from Bulgaria</a:t>
            </a:r>
          </a:p>
          <a:p>
            <a:r>
              <a:rPr lang="is-IS" dirty="0" smtClean="0"/>
              <a:t>Playground mathematics – from Slovakia</a:t>
            </a:r>
          </a:p>
          <a:p>
            <a:r>
              <a:rPr lang="is-IS" dirty="0" smtClean="0"/>
              <a:t>Mathematical work from Italy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Napoleons problem (Italy)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6768752" cy="5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98482" y="2671752"/>
            <a:ext cx="1749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GeoGebra is used to</a:t>
            </a:r>
          </a:p>
          <a:p>
            <a:r>
              <a:rPr lang="is-IS" dirty="0" smtClean="0"/>
              <a:t>p</a:t>
            </a:r>
            <a:r>
              <a:rPr lang="is-IS" dirty="0" smtClean="0"/>
              <a:t>lay with generalisations</a:t>
            </a:r>
          </a:p>
          <a:p>
            <a:r>
              <a:rPr lang="is-IS" dirty="0" smtClean="0"/>
              <a:t>o</a:t>
            </a:r>
            <a:r>
              <a:rPr lang="is-IS" dirty="0" smtClean="0"/>
              <a:t>f the theorem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 from Vienna</a:t>
            </a:r>
            <a:br>
              <a:rPr lang="is-IS" dirty="0" smtClean="0"/>
            </a:br>
            <a:r>
              <a:rPr lang="is-IS" dirty="0" smtClean="0"/>
              <a:t>Aviation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is-IS" dirty="0" smtClean="0"/>
              <a:t>Flight from Copenhagen to Vienna – GPS on</a:t>
            </a:r>
          </a:p>
          <a:p>
            <a:r>
              <a:rPr lang="is-IS" dirty="0" smtClean="0"/>
              <a:t>Data into Excel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 </a:t>
            </a:r>
          </a:p>
          <a:p>
            <a:endParaRPr lang="is-I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46294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85184"/>
            <a:ext cx="7277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Example from Denmark</a:t>
            </a:r>
            <a:br>
              <a:rPr lang="is-IS" dirty="0" smtClean="0"/>
            </a:br>
            <a:r>
              <a:rPr lang="is-IS" dirty="0" smtClean="0"/>
              <a:t>Geometry in the field -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result looks like a triangle but certainly not an equilateral one. Zooming do not make you happier 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Fig. 8 Zooming in on "equilateral" triangle 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267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Dyna-Art (Bulgaria)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31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dirty="0" smtClean="0"/>
              <a:t>Please check out the material on</a:t>
            </a:r>
            <a:endParaRPr lang="is-IS" dirty="0" smtClean="0"/>
          </a:p>
          <a:p>
            <a:r>
              <a:rPr lang="en-US" dirty="0" smtClean="0">
                <a:hlinkClick r:id="rId2"/>
              </a:rPr>
              <a:t>http://www.dynamathmat.eu/</a:t>
            </a:r>
            <a:endParaRPr lang="en-U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/>
              <a:t>					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Goal and planned results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s-IS" dirty="0" smtClean="0"/>
              <a:t>The goal is to produce didactic material for the use of ICT in mathematics</a:t>
            </a:r>
            <a:endParaRPr lang="en-US" dirty="0" smtClean="0"/>
          </a:p>
          <a:p>
            <a:r>
              <a:rPr lang="en-US" dirty="0" smtClean="0"/>
              <a:t>1. E-Book with materials (translated to our languages)</a:t>
            </a:r>
          </a:p>
          <a:p>
            <a:r>
              <a:rPr lang="en-US" dirty="0" smtClean="0"/>
              <a:t>2. Preliminary Course, e-learning course and workshop for pre- and in-service-teachers </a:t>
            </a:r>
          </a:p>
          <a:p>
            <a:r>
              <a:rPr lang="en-US" dirty="0" smtClean="0"/>
              <a:t>3. Web-page containing e-</a:t>
            </a:r>
            <a:r>
              <a:rPr lang="en-US" dirty="0" err="1" smtClean="0"/>
              <a:t>book,materials</a:t>
            </a:r>
            <a:r>
              <a:rPr lang="en-US" dirty="0" smtClean="0"/>
              <a:t> for courses and a platform for e-learning course.</a:t>
            </a:r>
          </a:p>
          <a:p>
            <a:r>
              <a:rPr lang="en-US" dirty="0" smtClean="0"/>
              <a:t>4. Final conference in 2013 in Slovakia to present materials to teacher educators, teachers and teacher students, with workshops to actively work with and develop further materials.  </a:t>
            </a:r>
          </a:p>
          <a:p>
            <a:pPr>
              <a:buNone/>
            </a:pPr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Our website is maintained in Slovakia at</a:t>
            </a:r>
          </a:p>
          <a:p>
            <a:r>
              <a:rPr lang="en-US" dirty="0" smtClean="0">
                <a:hlinkClick r:id="rId2"/>
              </a:rPr>
              <a:t>http://www.dynamathmat.eu/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How we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Each partner wrote/collected at least 5 chapters, 10 page each</a:t>
            </a:r>
          </a:p>
          <a:p>
            <a:r>
              <a:rPr lang="is-IS" dirty="0" smtClean="0"/>
              <a:t>During meetings this was reviewed and discussed</a:t>
            </a:r>
          </a:p>
          <a:p>
            <a:r>
              <a:rPr lang="is-IS" dirty="0" smtClean="0"/>
              <a:t>External reviewer also gave feedback</a:t>
            </a:r>
          </a:p>
          <a:p>
            <a:r>
              <a:rPr lang="is-IS" dirty="0" smtClean="0"/>
              <a:t>We try out material in different countries and collect feedback from </a:t>
            </a:r>
            <a:r>
              <a:rPr lang="is-IS" dirty="0" smtClean="0"/>
              <a:t>teachers</a:t>
            </a:r>
            <a:endParaRPr lang="is-IS" dirty="0" smtClean="0"/>
          </a:p>
          <a:p>
            <a:r>
              <a:rPr lang="is-IS" dirty="0" smtClean="0"/>
              <a:t>At least one chapter from each country is translated into other languages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6408712" cy="64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The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My material:</a:t>
            </a:r>
          </a:p>
          <a:p>
            <a:r>
              <a:rPr lang="is-IS" dirty="0" smtClean="0"/>
              <a:t>Euclidean eggs</a:t>
            </a:r>
          </a:p>
          <a:p>
            <a:r>
              <a:rPr lang="is-IS" dirty="0" smtClean="0"/>
              <a:t>Functions and sliders</a:t>
            </a:r>
          </a:p>
          <a:p>
            <a:r>
              <a:rPr lang="is-IS" dirty="0" smtClean="0"/>
              <a:t>2 by 2 matrices – two chapters on how to use the two graphic views in GeoGebra to investigate maps from the plane to the plane</a:t>
            </a:r>
          </a:p>
          <a:p>
            <a:r>
              <a:rPr lang="is-IS" dirty="0" smtClean="0"/>
              <a:t>Piecewise defined functions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Two graphic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In GeoGebra 4.0 the option of having two graphic views open at the same time makes it possible to study maps from the plane to plane</a:t>
            </a:r>
          </a:p>
          <a:p>
            <a:r>
              <a:rPr lang="is-IS" dirty="0" smtClean="0"/>
              <a:t>Linear maps are particularly easy to study</a:t>
            </a:r>
          </a:p>
          <a:p>
            <a:r>
              <a:rPr lang="is-IS" dirty="0" smtClean="0"/>
              <a:t> There are two ways to do this:</a:t>
            </a:r>
          </a:p>
          <a:p>
            <a:pPr lvl="1"/>
            <a:r>
              <a:rPr lang="is-IS" dirty="0" smtClean="0"/>
              <a:t>defining a 2 x 2 matrix</a:t>
            </a:r>
          </a:p>
          <a:p>
            <a:pPr lvl="1"/>
            <a:r>
              <a:rPr lang="is-IS" dirty="0" smtClean="0"/>
              <a:t>defining the action on one point and using the trace option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1"/>
            <a:ext cx="3024336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29523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3768526" y="2492896"/>
            <a:ext cx="1379538" cy="977900"/>
          </a:xfrm>
          <a:custGeom>
            <a:avLst/>
            <a:gdLst>
              <a:gd name="G0" fmla="+- -1753288 0 0"/>
              <a:gd name="G1" fmla="+- -10531434 0 0"/>
              <a:gd name="G2" fmla="+- -1753288 0 -10531434"/>
              <a:gd name="G3" fmla="+- 10800 0 0"/>
              <a:gd name="G4" fmla="+- 0 0 -17532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800 0 0"/>
              <a:gd name="G9" fmla="+- 0 0 -10531434"/>
              <a:gd name="G10" fmla="+- 10800 0 2700"/>
              <a:gd name="G11" fmla="cos G10 -1753288"/>
              <a:gd name="G12" fmla="sin G10 -1753288"/>
              <a:gd name="G13" fmla="cos 13500 -1753288"/>
              <a:gd name="G14" fmla="sin 13500 -1753288"/>
              <a:gd name="G15" fmla="+- G11 10800 0"/>
              <a:gd name="G16" fmla="+- G12 10800 0"/>
              <a:gd name="G17" fmla="+- G13 10800 0"/>
              <a:gd name="G18" fmla="+- G14 10800 0"/>
              <a:gd name="G19" fmla="*/ 10800 1 2"/>
              <a:gd name="G20" fmla="+- G19 5400 0"/>
              <a:gd name="G21" fmla="cos G20 -1753288"/>
              <a:gd name="G22" fmla="sin G20 -1753288"/>
              <a:gd name="G23" fmla="+- G21 10800 0"/>
              <a:gd name="G24" fmla="+- G12 G23 G22"/>
              <a:gd name="G25" fmla="+- G22 G23 G11"/>
              <a:gd name="G26" fmla="cos 10800 -1753288"/>
              <a:gd name="G27" fmla="sin 10800 -1753288"/>
              <a:gd name="G28" fmla="cos 10800 -1753288"/>
              <a:gd name="G29" fmla="sin 10800 -17532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31434"/>
              <a:gd name="G36" fmla="sin G34 -10531434"/>
              <a:gd name="G37" fmla="+/ -10531434 -17532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800 G39"/>
              <a:gd name="G43" fmla="sin 108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098 w 21600"/>
              <a:gd name="T5" fmla="*/ 22 h 21600"/>
              <a:gd name="T6" fmla="*/ 607 w 21600"/>
              <a:gd name="T7" fmla="*/ 7229 h 21600"/>
              <a:gd name="T8" fmla="*/ 10098 w 21600"/>
              <a:gd name="T9" fmla="*/ 22 h 21600"/>
              <a:gd name="T10" fmla="*/ 22854 w 21600"/>
              <a:gd name="T11" fmla="*/ 4723 h 21600"/>
              <a:gd name="T12" fmla="*/ 21658 w 21600"/>
              <a:gd name="T13" fmla="*/ 8349 h 21600"/>
              <a:gd name="T14" fmla="*/ 18032 w 21600"/>
              <a:gd name="T15" fmla="*/ 715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443" y="5938"/>
                </a:moveTo>
                <a:cubicBezTo>
                  <a:pt x="18608" y="2296"/>
                  <a:pt x="14877" y="0"/>
                  <a:pt x="10800" y="0"/>
                </a:cubicBezTo>
                <a:cubicBezTo>
                  <a:pt x="6211" y="-1"/>
                  <a:pt x="2123" y="2899"/>
                  <a:pt x="607" y="7229"/>
                </a:cubicBezTo>
                <a:cubicBezTo>
                  <a:pt x="2123" y="2899"/>
                  <a:pt x="6211" y="-1"/>
                  <a:pt x="10800" y="0"/>
                </a:cubicBezTo>
                <a:cubicBezTo>
                  <a:pt x="14877" y="0"/>
                  <a:pt x="18608" y="2296"/>
                  <a:pt x="20443" y="5938"/>
                </a:cubicBezTo>
                <a:lnTo>
                  <a:pt x="22854" y="4723"/>
                </a:lnTo>
                <a:lnTo>
                  <a:pt x="21658" y="8349"/>
                </a:lnTo>
                <a:lnTo>
                  <a:pt x="18032" y="7153"/>
                </a:lnTo>
                <a:lnTo>
                  <a:pt x="20443" y="593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3728" y="5271591"/>
            <a:ext cx="237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 transformation </a:t>
            </a:r>
            <a:endParaRPr lang="en-US" sz="24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01209"/>
            <a:ext cx="2001062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790</Words>
  <Application>Microsoft Office PowerPoint</Application>
  <PresentationFormat>On-screen Show (4:3)</PresentationFormat>
  <Paragraphs>121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DynaMAT Dynamical and creative mathematics using ICT</vt:lpstr>
      <vt:lpstr>DynaMat</vt:lpstr>
      <vt:lpstr>Goal and planned results of the project</vt:lpstr>
      <vt:lpstr>Website</vt:lpstr>
      <vt:lpstr>How we work</vt:lpstr>
      <vt:lpstr>Slide 6</vt:lpstr>
      <vt:lpstr>The material</vt:lpstr>
      <vt:lpstr>Two graphic views</vt:lpstr>
      <vt:lpstr>Slide 9</vt:lpstr>
      <vt:lpstr>2x2 matrices</vt:lpstr>
      <vt:lpstr>Demonstrate additivity and homogeneity of linear maps</vt:lpstr>
      <vt:lpstr>Image of the unit square</vt:lpstr>
      <vt:lpstr>The area of the image of the unit square - determinants</vt:lpstr>
      <vt:lpstr>Slide 14</vt:lpstr>
      <vt:lpstr>The inverse of a matrix</vt:lpstr>
      <vt:lpstr>Another way to sudy the effects of matrices</vt:lpstr>
      <vt:lpstr>Nonlinear map</vt:lpstr>
      <vt:lpstr>Maps from the complex numbers to the complex numbers</vt:lpstr>
      <vt:lpstr>Eggs</vt:lpstr>
      <vt:lpstr> Euclidean eggs</vt:lpstr>
      <vt:lpstr>Moss egg</vt:lpstr>
      <vt:lpstr>Four-point egg</vt:lpstr>
      <vt:lpstr>Four-point egg</vt:lpstr>
      <vt:lpstr>Other partners</vt:lpstr>
      <vt:lpstr>Napoleons problem (Italy)</vt:lpstr>
      <vt:lpstr>Example from Vienna Aviation</vt:lpstr>
      <vt:lpstr>Example from Denmark Geometry in the field - GPS</vt:lpstr>
      <vt:lpstr>Dyna-Art (Bulgaria)</vt:lpstr>
      <vt:lpstr>Website</vt:lpstr>
    </vt:vector>
  </TitlesOfParts>
  <Company>HÍ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Freyjah</dc:creator>
  <cp:lastModifiedBy>Freyjah</cp:lastModifiedBy>
  <cp:revision>91</cp:revision>
  <dcterms:created xsi:type="dcterms:W3CDTF">2011-09-29T14:16:34Z</dcterms:created>
  <dcterms:modified xsi:type="dcterms:W3CDTF">2012-09-15T09:39:48Z</dcterms:modified>
</cp:coreProperties>
</file>